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309" r:id="rId7"/>
    <p:sldId id="317" r:id="rId8"/>
    <p:sldId id="304" r:id="rId9"/>
    <p:sldId id="264" r:id="rId10"/>
    <p:sldId id="265" r:id="rId11"/>
    <p:sldId id="266" r:id="rId12"/>
    <p:sldId id="269" r:id="rId13"/>
    <p:sldId id="313" r:id="rId14"/>
    <p:sldId id="314" r:id="rId15"/>
    <p:sldId id="306" r:id="rId16"/>
    <p:sldId id="315" r:id="rId17"/>
    <p:sldId id="316" r:id="rId18"/>
    <p:sldId id="272" r:id="rId19"/>
    <p:sldId id="273" r:id="rId20"/>
    <p:sldId id="31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6"/>
  </p:normalViewPr>
  <p:slideViewPr>
    <p:cSldViewPr snapToGrid="0">
      <p:cViewPr varScale="1">
        <p:scale>
          <a:sx n="103" d="100"/>
          <a:sy n="103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2B5426-D819-4A9F-A747-4985B341A70A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0160E40-AF4A-4E6B-9C34-F70B7BC0A959}">
      <dgm:prSet/>
      <dgm:spPr/>
      <dgm:t>
        <a:bodyPr/>
        <a:lstStyle/>
        <a:p>
          <a:r>
            <a:rPr lang="en-US"/>
            <a:t>Duplication of Master Page: total 2. </a:t>
          </a:r>
        </a:p>
      </dgm:t>
    </dgm:pt>
    <dgm:pt modelId="{FD40D4A6-ED29-47E3-ACE0-33E38A860949}" type="parTrans" cxnId="{48E6559B-EB9D-428F-9DE1-1EDC9AEE8492}">
      <dgm:prSet/>
      <dgm:spPr/>
      <dgm:t>
        <a:bodyPr/>
        <a:lstStyle/>
        <a:p>
          <a:endParaRPr lang="en-US"/>
        </a:p>
      </dgm:t>
    </dgm:pt>
    <dgm:pt modelId="{65D8B768-F884-4CF9-9624-76F2FA6C6596}" type="sibTrans" cxnId="{48E6559B-EB9D-428F-9DE1-1EDC9AEE8492}">
      <dgm:prSet/>
      <dgm:spPr/>
      <dgm:t>
        <a:bodyPr/>
        <a:lstStyle/>
        <a:p>
          <a:endParaRPr lang="en-US"/>
        </a:p>
      </dgm:t>
    </dgm:pt>
    <dgm:pt modelId="{10ACB1EF-6A76-4241-84ED-C5A8B4F5FD74}">
      <dgm:prSet/>
      <dgm:spPr/>
      <dgm:t>
        <a:bodyPr/>
        <a:lstStyle/>
        <a:p>
          <a:r>
            <a:rPr lang="en-US"/>
            <a:t>No simultaneous User Profile data update. </a:t>
          </a:r>
        </a:p>
      </dgm:t>
    </dgm:pt>
    <dgm:pt modelId="{1EC30050-BC00-4A35-BDED-8EE30B886708}" type="parTrans" cxnId="{AF2CE7AF-9F95-41D6-B720-D9C44459F6EF}">
      <dgm:prSet/>
      <dgm:spPr/>
      <dgm:t>
        <a:bodyPr/>
        <a:lstStyle/>
        <a:p>
          <a:endParaRPr lang="en-US"/>
        </a:p>
      </dgm:t>
    </dgm:pt>
    <dgm:pt modelId="{8490A09E-84A6-49CC-8455-4E057ED848A9}" type="sibTrans" cxnId="{AF2CE7AF-9F95-41D6-B720-D9C44459F6EF}">
      <dgm:prSet/>
      <dgm:spPr/>
      <dgm:t>
        <a:bodyPr/>
        <a:lstStyle/>
        <a:p>
          <a:endParaRPr lang="en-US"/>
        </a:p>
      </dgm:t>
    </dgm:pt>
    <dgm:pt modelId="{7BE3F67D-5DE7-4F5E-84D8-D4590A60802E}">
      <dgm:prSet/>
      <dgm:spPr/>
      <dgm:t>
        <a:bodyPr/>
        <a:lstStyle/>
        <a:p>
          <a:r>
            <a:rPr lang="en-US"/>
            <a:t>Need for more Volunteer Experience Details </a:t>
          </a:r>
        </a:p>
      </dgm:t>
    </dgm:pt>
    <dgm:pt modelId="{F21C85AA-EE8A-4378-A742-BECC45F4A76B}" type="parTrans" cxnId="{E599E7CF-1B3E-40CE-84C3-DAA74746074B}">
      <dgm:prSet/>
      <dgm:spPr/>
      <dgm:t>
        <a:bodyPr/>
        <a:lstStyle/>
        <a:p>
          <a:endParaRPr lang="en-US"/>
        </a:p>
      </dgm:t>
    </dgm:pt>
    <dgm:pt modelId="{0FDCB7CF-3681-478B-99D3-7F5918199D08}" type="sibTrans" cxnId="{E599E7CF-1B3E-40CE-84C3-DAA74746074B}">
      <dgm:prSet/>
      <dgm:spPr/>
      <dgm:t>
        <a:bodyPr/>
        <a:lstStyle/>
        <a:p>
          <a:endParaRPr lang="en-US"/>
        </a:p>
      </dgm:t>
    </dgm:pt>
    <dgm:pt modelId="{64A403FD-3DC8-FA4A-A661-70A392BD1E38}" type="pres">
      <dgm:prSet presAssocID="{B22B5426-D819-4A9F-A747-4985B341A70A}" presName="vert0" presStyleCnt="0">
        <dgm:presLayoutVars>
          <dgm:dir/>
          <dgm:animOne val="branch"/>
          <dgm:animLvl val="lvl"/>
        </dgm:presLayoutVars>
      </dgm:prSet>
      <dgm:spPr/>
    </dgm:pt>
    <dgm:pt modelId="{2AC0E716-09F5-3540-9A2C-2117F23769F2}" type="pres">
      <dgm:prSet presAssocID="{F0160E40-AF4A-4E6B-9C34-F70B7BC0A959}" presName="thickLine" presStyleLbl="alignNode1" presStyleIdx="0" presStyleCnt="3"/>
      <dgm:spPr/>
    </dgm:pt>
    <dgm:pt modelId="{C3D4F85A-8F7F-2240-9DD8-1FB0ADC82342}" type="pres">
      <dgm:prSet presAssocID="{F0160E40-AF4A-4E6B-9C34-F70B7BC0A959}" presName="horz1" presStyleCnt="0"/>
      <dgm:spPr/>
    </dgm:pt>
    <dgm:pt modelId="{464F4227-CFA4-1849-A7F8-A594261F2B5A}" type="pres">
      <dgm:prSet presAssocID="{F0160E40-AF4A-4E6B-9C34-F70B7BC0A959}" presName="tx1" presStyleLbl="revTx" presStyleIdx="0" presStyleCnt="3"/>
      <dgm:spPr/>
    </dgm:pt>
    <dgm:pt modelId="{2C4FFEB2-B55E-8B45-B819-07F889C5A366}" type="pres">
      <dgm:prSet presAssocID="{F0160E40-AF4A-4E6B-9C34-F70B7BC0A959}" presName="vert1" presStyleCnt="0"/>
      <dgm:spPr/>
    </dgm:pt>
    <dgm:pt modelId="{931D1042-3F25-8F44-B02F-F633D21B2215}" type="pres">
      <dgm:prSet presAssocID="{10ACB1EF-6A76-4241-84ED-C5A8B4F5FD74}" presName="thickLine" presStyleLbl="alignNode1" presStyleIdx="1" presStyleCnt="3"/>
      <dgm:spPr/>
    </dgm:pt>
    <dgm:pt modelId="{91914CA5-19B5-4A4E-9252-7D28F8448053}" type="pres">
      <dgm:prSet presAssocID="{10ACB1EF-6A76-4241-84ED-C5A8B4F5FD74}" presName="horz1" presStyleCnt="0"/>
      <dgm:spPr/>
    </dgm:pt>
    <dgm:pt modelId="{B7DF6BC1-82CF-324F-BF2F-320E2437EB65}" type="pres">
      <dgm:prSet presAssocID="{10ACB1EF-6A76-4241-84ED-C5A8B4F5FD74}" presName="tx1" presStyleLbl="revTx" presStyleIdx="1" presStyleCnt="3"/>
      <dgm:spPr/>
    </dgm:pt>
    <dgm:pt modelId="{BD0AFCEF-FFC5-CE4A-8528-13EEA144A40D}" type="pres">
      <dgm:prSet presAssocID="{10ACB1EF-6A76-4241-84ED-C5A8B4F5FD74}" presName="vert1" presStyleCnt="0"/>
      <dgm:spPr/>
    </dgm:pt>
    <dgm:pt modelId="{D8FB4934-7754-3546-887D-E51D6B408321}" type="pres">
      <dgm:prSet presAssocID="{7BE3F67D-5DE7-4F5E-84D8-D4590A60802E}" presName="thickLine" presStyleLbl="alignNode1" presStyleIdx="2" presStyleCnt="3"/>
      <dgm:spPr/>
    </dgm:pt>
    <dgm:pt modelId="{F0676B9F-2022-2C46-BDFF-AF16DEB62183}" type="pres">
      <dgm:prSet presAssocID="{7BE3F67D-5DE7-4F5E-84D8-D4590A60802E}" presName="horz1" presStyleCnt="0"/>
      <dgm:spPr/>
    </dgm:pt>
    <dgm:pt modelId="{DA161973-4A74-2A49-8400-967D97EFB522}" type="pres">
      <dgm:prSet presAssocID="{7BE3F67D-5DE7-4F5E-84D8-D4590A60802E}" presName="tx1" presStyleLbl="revTx" presStyleIdx="2" presStyleCnt="3"/>
      <dgm:spPr/>
    </dgm:pt>
    <dgm:pt modelId="{621D4343-24EF-9B4C-ACD8-C93649E11CC6}" type="pres">
      <dgm:prSet presAssocID="{7BE3F67D-5DE7-4F5E-84D8-D4590A60802E}" presName="vert1" presStyleCnt="0"/>
      <dgm:spPr/>
    </dgm:pt>
  </dgm:ptLst>
  <dgm:cxnLst>
    <dgm:cxn modelId="{7BB0DC0A-DE90-EF40-B350-D50AEC9D9060}" type="presOf" srcId="{B22B5426-D819-4A9F-A747-4985B341A70A}" destId="{64A403FD-3DC8-FA4A-A661-70A392BD1E38}" srcOrd="0" destOrd="0" presId="urn:microsoft.com/office/officeart/2008/layout/LinedList"/>
    <dgm:cxn modelId="{2DA78579-3A49-1747-A0BA-FE6B651BCC70}" type="presOf" srcId="{F0160E40-AF4A-4E6B-9C34-F70B7BC0A959}" destId="{464F4227-CFA4-1849-A7F8-A594261F2B5A}" srcOrd="0" destOrd="0" presId="urn:microsoft.com/office/officeart/2008/layout/LinedList"/>
    <dgm:cxn modelId="{49546289-93FB-5A4B-A656-004A033BC4FF}" type="presOf" srcId="{7BE3F67D-5DE7-4F5E-84D8-D4590A60802E}" destId="{DA161973-4A74-2A49-8400-967D97EFB522}" srcOrd="0" destOrd="0" presId="urn:microsoft.com/office/officeart/2008/layout/LinedList"/>
    <dgm:cxn modelId="{48E6559B-EB9D-428F-9DE1-1EDC9AEE8492}" srcId="{B22B5426-D819-4A9F-A747-4985B341A70A}" destId="{F0160E40-AF4A-4E6B-9C34-F70B7BC0A959}" srcOrd="0" destOrd="0" parTransId="{FD40D4A6-ED29-47E3-ACE0-33E38A860949}" sibTransId="{65D8B768-F884-4CF9-9624-76F2FA6C6596}"/>
    <dgm:cxn modelId="{AF2CE7AF-9F95-41D6-B720-D9C44459F6EF}" srcId="{B22B5426-D819-4A9F-A747-4985B341A70A}" destId="{10ACB1EF-6A76-4241-84ED-C5A8B4F5FD74}" srcOrd="1" destOrd="0" parTransId="{1EC30050-BC00-4A35-BDED-8EE30B886708}" sibTransId="{8490A09E-84A6-49CC-8455-4E057ED848A9}"/>
    <dgm:cxn modelId="{E599E7CF-1B3E-40CE-84C3-DAA74746074B}" srcId="{B22B5426-D819-4A9F-A747-4985B341A70A}" destId="{7BE3F67D-5DE7-4F5E-84D8-D4590A60802E}" srcOrd="2" destOrd="0" parTransId="{F21C85AA-EE8A-4378-A742-BECC45F4A76B}" sibTransId="{0FDCB7CF-3681-478B-99D3-7F5918199D08}"/>
    <dgm:cxn modelId="{05AA3FDD-5791-2D44-B856-AA6FDBB38CCD}" type="presOf" srcId="{10ACB1EF-6A76-4241-84ED-C5A8B4F5FD74}" destId="{B7DF6BC1-82CF-324F-BF2F-320E2437EB65}" srcOrd="0" destOrd="0" presId="urn:microsoft.com/office/officeart/2008/layout/LinedList"/>
    <dgm:cxn modelId="{E1C378B2-4B5A-FD46-95D6-251C2E596073}" type="presParOf" srcId="{64A403FD-3DC8-FA4A-A661-70A392BD1E38}" destId="{2AC0E716-09F5-3540-9A2C-2117F23769F2}" srcOrd="0" destOrd="0" presId="urn:microsoft.com/office/officeart/2008/layout/LinedList"/>
    <dgm:cxn modelId="{835C18EE-0252-A047-B7DC-2CC47D69D8E2}" type="presParOf" srcId="{64A403FD-3DC8-FA4A-A661-70A392BD1E38}" destId="{C3D4F85A-8F7F-2240-9DD8-1FB0ADC82342}" srcOrd="1" destOrd="0" presId="urn:microsoft.com/office/officeart/2008/layout/LinedList"/>
    <dgm:cxn modelId="{C7F466FC-C03C-1944-9D16-67515F22B614}" type="presParOf" srcId="{C3D4F85A-8F7F-2240-9DD8-1FB0ADC82342}" destId="{464F4227-CFA4-1849-A7F8-A594261F2B5A}" srcOrd="0" destOrd="0" presId="urn:microsoft.com/office/officeart/2008/layout/LinedList"/>
    <dgm:cxn modelId="{C8BF18B2-98DF-E74E-803A-9A3BD3C1490C}" type="presParOf" srcId="{C3D4F85A-8F7F-2240-9DD8-1FB0ADC82342}" destId="{2C4FFEB2-B55E-8B45-B819-07F889C5A366}" srcOrd="1" destOrd="0" presId="urn:microsoft.com/office/officeart/2008/layout/LinedList"/>
    <dgm:cxn modelId="{FC92A874-266B-8340-AE85-7385A65BCA67}" type="presParOf" srcId="{64A403FD-3DC8-FA4A-A661-70A392BD1E38}" destId="{931D1042-3F25-8F44-B02F-F633D21B2215}" srcOrd="2" destOrd="0" presId="urn:microsoft.com/office/officeart/2008/layout/LinedList"/>
    <dgm:cxn modelId="{764ABCC3-2DCD-C84E-9BE6-2947CDD4E467}" type="presParOf" srcId="{64A403FD-3DC8-FA4A-A661-70A392BD1E38}" destId="{91914CA5-19B5-4A4E-9252-7D28F8448053}" srcOrd="3" destOrd="0" presId="urn:microsoft.com/office/officeart/2008/layout/LinedList"/>
    <dgm:cxn modelId="{21F1C227-B26F-5047-8B5D-D8AAA1752178}" type="presParOf" srcId="{91914CA5-19B5-4A4E-9252-7D28F8448053}" destId="{B7DF6BC1-82CF-324F-BF2F-320E2437EB65}" srcOrd="0" destOrd="0" presId="urn:microsoft.com/office/officeart/2008/layout/LinedList"/>
    <dgm:cxn modelId="{806E9D3C-E756-F14C-B5C4-5ADBF39B5DF4}" type="presParOf" srcId="{91914CA5-19B5-4A4E-9252-7D28F8448053}" destId="{BD0AFCEF-FFC5-CE4A-8528-13EEA144A40D}" srcOrd="1" destOrd="0" presId="urn:microsoft.com/office/officeart/2008/layout/LinedList"/>
    <dgm:cxn modelId="{0F656667-8997-964A-AF54-5219AF7BFF8B}" type="presParOf" srcId="{64A403FD-3DC8-FA4A-A661-70A392BD1E38}" destId="{D8FB4934-7754-3546-887D-E51D6B408321}" srcOrd="4" destOrd="0" presId="urn:microsoft.com/office/officeart/2008/layout/LinedList"/>
    <dgm:cxn modelId="{0C3681A9-65B0-994F-8434-0807D3159E5D}" type="presParOf" srcId="{64A403FD-3DC8-FA4A-A661-70A392BD1E38}" destId="{F0676B9F-2022-2C46-BDFF-AF16DEB62183}" srcOrd="5" destOrd="0" presId="urn:microsoft.com/office/officeart/2008/layout/LinedList"/>
    <dgm:cxn modelId="{9895F390-69C9-1241-B9D2-D26F5498231A}" type="presParOf" srcId="{F0676B9F-2022-2C46-BDFF-AF16DEB62183}" destId="{DA161973-4A74-2A49-8400-967D97EFB522}" srcOrd="0" destOrd="0" presId="urn:microsoft.com/office/officeart/2008/layout/LinedList"/>
    <dgm:cxn modelId="{B4A23AE1-E9F7-9E46-9668-6A5075DDB990}" type="presParOf" srcId="{F0676B9F-2022-2C46-BDFF-AF16DEB62183}" destId="{621D4343-24EF-9B4C-ACD8-C93649E11CC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C0E716-09F5-3540-9A2C-2117F23769F2}">
      <dsp:nvSpPr>
        <dsp:cNvPr id="0" name=""/>
        <dsp:cNvSpPr/>
      </dsp:nvSpPr>
      <dsp:spPr>
        <a:xfrm>
          <a:off x="0" y="2561"/>
          <a:ext cx="63912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4F4227-CFA4-1849-A7F8-A594261F2B5A}">
      <dsp:nvSpPr>
        <dsp:cNvPr id="0" name=""/>
        <dsp:cNvSpPr/>
      </dsp:nvSpPr>
      <dsp:spPr>
        <a:xfrm>
          <a:off x="0" y="2561"/>
          <a:ext cx="6391275" cy="1747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Duplication of Master Page: total 2. </a:t>
          </a:r>
        </a:p>
      </dsp:txBody>
      <dsp:txXfrm>
        <a:off x="0" y="2561"/>
        <a:ext cx="6391275" cy="1747187"/>
      </dsp:txXfrm>
    </dsp:sp>
    <dsp:sp modelId="{931D1042-3F25-8F44-B02F-F633D21B2215}">
      <dsp:nvSpPr>
        <dsp:cNvPr id="0" name=""/>
        <dsp:cNvSpPr/>
      </dsp:nvSpPr>
      <dsp:spPr>
        <a:xfrm>
          <a:off x="0" y="1749749"/>
          <a:ext cx="63912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DF6BC1-82CF-324F-BF2F-320E2437EB65}">
      <dsp:nvSpPr>
        <dsp:cNvPr id="0" name=""/>
        <dsp:cNvSpPr/>
      </dsp:nvSpPr>
      <dsp:spPr>
        <a:xfrm>
          <a:off x="0" y="1749749"/>
          <a:ext cx="6391275" cy="1747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No simultaneous User Profile data update. </a:t>
          </a:r>
        </a:p>
      </dsp:txBody>
      <dsp:txXfrm>
        <a:off x="0" y="1749749"/>
        <a:ext cx="6391275" cy="1747187"/>
      </dsp:txXfrm>
    </dsp:sp>
    <dsp:sp modelId="{D8FB4934-7754-3546-887D-E51D6B408321}">
      <dsp:nvSpPr>
        <dsp:cNvPr id="0" name=""/>
        <dsp:cNvSpPr/>
      </dsp:nvSpPr>
      <dsp:spPr>
        <a:xfrm>
          <a:off x="0" y="3496937"/>
          <a:ext cx="639127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161973-4A74-2A49-8400-967D97EFB522}">
      <dsp:nvSpPr>
        <dsp:cNvPr id="0" name=""/>
        <dsp:cNvSpPr/>
      </dsp:nvSpPr>
      <dsp:spPr>
        <a:xfrm>
          <a:off x="0" y="3496937"/>
          <a:ext cx="6391275" cy="1747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Need for more Volunteer Experience Details </a:t>
          </a:r>
        </a:p>
      </dsp:txBody>
      <dsp:txXfrm>
        <a:off x="0" y="3496937"/>
        <a:ext cx="6391275" cy="17471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56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05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24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702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689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0794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62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083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38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39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61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691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845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24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06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22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12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50C29EE-592A-4E13-B4C6-2B388588F983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7531A98-D77B-4A3B-ADE4-68E9B2F04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631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148757"/>
            <a:ext cx="8825658" cy="2677648"/>
          </a:xfrm>
        </p:spPr>
        <p:txBody>
          <a:bodyPr>
            <a:noAutofit/>
          </a:bodyPr>
          <a:lstStyle/>
          <a:p>
            <a:r>
              <a:rPr lang="en-MY" sz="3600" dirty="0"/>
              <a:t>The Establishment of “APU Student Volunteers” Organization with Centralized Web Application to Facilitate Co-Curriculars Placement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3972707"/>
            <a:ext cx="8825658" cy="1439551"/>
          </a:xfrm>
        </p:spPr>
        <p:txBody>
          <a:bodyPr>
            <a:normAutofit fontScale="25000" lnSpcReduction="20000"/>
          </a:bodyPr>
          <a:lstStyle/>
          <a:p>
            <a:r>
              <a:rPr lang="en-US" sz="8000" dirty="0"/>
              <a:t>SHARIPOVA TAKHMINA (TP049310)</a:t>
            </a:r>
          </a:p>
          <a:p>
            <a:r>
              <a:rPr lang="en-US" sz="8000" dirty="0"/>
              <a:t>UC3F2005(BIS)</a:t>
            </a:r>
          </a:p>
          <a:p>
            <a:r>
              <a:rPr lang="en-US" sz="8000" dirty="0"/>
              <a:t>Supervised by : MS PALVINDERJIT  </a:t>
            </a:r>
            <a:r>
              <a:rPr lang="en-US" sz="8000" dirty="0" err="1"/>
              <a:t>kaur</a:t>
            </a:r>
            <a:r>
              <a:rPr lang="en-US" sz="8000" dirty="0"/>
              <a:t> </a:t>
            </a:r>
            <a:r>
              <a:rPr lang="en-US" sz="8000" dirty="0" err="1"/>
              <a:t>harnek</a:t>
            </a:r>
            <a:r>
              <a:rPr lang="en-US" sz="8000" dirty="0"/>
              <a:t> </a:t>
            </a:r>
            <a:r>
              <a:rPr lang="en-US" sz="8000" dirty="0" err="1"/>
              <a:t>singh</a:t>
            </a:r>
            <a:endParaRPr lang="en-US" sz="8000" dirty="0"/>
          </a:p>
          <a:p>
            <a:r>
              <a:rPr lang="en-US" sz="8000" dirty="0"/>
              <a:t>2</a:t>
            </a:r>
            <a:r>
              <a:rPr lang="en-US" sz="8000" baseline="30000" dirty="0"/>
              <a:t>nd</a:t>
            </a:r>
            <a:r>
              <a:rPr lang="en-US" sz="8000" dirty="0"/>
              <a:t> Marker : </a:t>
            </a:r>
            <a:r>
              <a:rPr lang="en-MY" sz="8000" dirty="0"/>
              <a:t>Ms. NUR KHAIRUNNISHA BINTI ZAINAL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24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Design: DFD – Level 1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F62F661-8219-4B41-8226-D84A33B8D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250" y="1110920"/>
            <a:ext cx="7631539" cy="463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171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Interface design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3481054" cy="3416300"/>
          </a:xfrm>
        </p:spPr>
        <p:txBody>
          <a:bodyPr anchor="ctr">
            <a:normAutofit/>
          </a:bodyPr>
          <a:lstStyle/>
          <a:p>
            <a:r>
              <a:rPr lang="en-US" sz="1600"/>
              <a:t>Emphasis on user friendly design.</a:t>
            </a:r>
          </a:p>
          <a:p>
            <a:r>
              <a:rPr lang="en-US" sz="1600"/>
              <a:t>Target users won’t all be experts.</a:t>
            </a:r>
          </a:p>
          <a:p>
            <a:r>
              <a:rPr lang="en-US" sz="1600"/>
              <a:t>System must be easy to use.</a:t>
            </a:r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</p:txBody>
      </p:sp>
      <p:pic>
        <p:nvPicPr>
          <p:cNvPr id="17" name="Picture 1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54E9DFC-9CD0-7A41-8CC8-02284249F98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04"/>
          <a:stretch/>
        </p:blipFill>
        <p:spPr bwMode="auto">
          <a:xfrm>
            <a:off x="5051568" y="2603500"/>
            <a:ext cx="6149832" cy="34163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6472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0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Freeform: Shape 12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>
                <a:solidFill>
                  <a:srgbClr val="EBEBEB"/>
                </a:solidFill>
              </a:rPr>
              <a:t>Implementation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E2228E-963C-7F41-806A-D7B54923486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1" b="6815"/>
          <a:stretch/>
        </p:blipFill>
        <p:spPr bwMode="auto">
          <a:xfrm>
            <a:off x="5345955" y="585788"/>
            <a:ext cx="5681947" cy="5468461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Integration of RFID scanner with system.</a:t>
            </a:r>
          </a:p>
          <a:p>
            <a:r>
              <a:rPr lang="en-US">
                <a:solidFill>
                  <a:srgbClr val="FFFFFF"/>
                </a:solidFill>
              </a:rPr>
              <a:t>Sending e-mail orders to suppliers.</a:t>
            </a:r>
          </a:p>
          <a:p>
            <a:r>
              <a:rPr lang="en-US">
                <a:solidFill>
                  <a:srgbClr val="FFFFFF"/>
                </a:solidFill>
              </a:rPr>
              <a:t>Creating dynamic tables on web pages.</a:t>
            </a:r>
          </a:p>
          <a:p>
            <a:r>
              <a:rPr lang="en-US">
                <a:solidFill>
                  <a:srgbClr val="FFFFFF"/>
                </a:solidFill>
              </a:rPr>
              <a:t>Implementing Forms authentication.</a:t>
            </a:r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4011854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16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41" name="Rectangle 20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4834467"/>
            <a:ext cx="8825658" cy="586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Implementation</a:t>
            </a: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4480B9A-70A0-3543-841E-57729322F29B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8" r="-1" b="-1"/>
          <a:stretch/>
        </p:blipFill>
        <p:spPr bwMode="auto">
          <a:xfrm>
            <a:off x="1154953" y="471949"/>
            <a:ext cx="8825659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19525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1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2" name="Rectangle 2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9" y="5449930"/>
            <a:ext cx="8825658" cy="586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Implementation</a:t>
            </a:r>
          </a:p>
        </p:txBody>
      </p:sp>
      <p:pic>
        <p:nvPicPr>
          <p:cNvPr id="14" name="Picture 1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310FCA1-F757-314B-A68E-93BBD304A4A0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5" r="-1" b="5563"/>
          <a:stretch/>
        </p:blipFill>
        <p:spPr>
          <a:xfrm>
            <a:off x="1068388" y="528182"/>
            <a:ext cx="8825659" cy="4100058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7985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UAT Results: (1)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F821F4-B6DB-4EC4-B2F4-CCC64AB81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CEDE48F-DE7D-4871-954D-309A0EE9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04FD96D5-FEA2-404A-8FA3-02AC9B97A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9C7ED580-F03F-4187-BEDE-78B5298689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CBCAC8B-815D-C840-8A4F-A27CF9892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86" y="571500"/>
            <a:ext cx="3744295" cy="55471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C89734-E868-934D-B6E3-3288C4365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4937" y="1105715"/>
            <a:ext cx="3996051" cy="464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47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UAT Results: (2)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8F821F4-B6DB-4EC4-B2F4-CCC64AB81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CEDE48F-DE7D-4871-954D-309A0EE9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04FD96D5-FEA2-404A-8FA3-02AC9B97A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9C7ED580-F03F-4187-BEDE-78B5298689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096ADC0-A796-4843-89BB-32C27D7E8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11" y="384432"/>
            <a:ext cx="3896164" cy="59711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AE9384-C230-A04C-888B-13DB289FF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7069" y="1245333"/>
            <a:ext cx="4050702" cy="436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8834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UAT Results: (3)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F821F4-B6DB-4EC4-B2F4-CCC64AB81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CEDE48F-DE7D-4871-954D-309A0EE9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04FD96D5-FEA2-404A-8FA3-02AC9B97A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9C7ED580-F03F-4187-BEDE-78B5298689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FEE4F37-476C-1244-96C1-8E16015F3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87" y="335679"/>
            <a:ext cx="3849460" cy="59222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67BF8D-4408-CA4C-AD1D-2928C9D7C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7002" y="1415071"/>
            <a:ext cx="4061413" cy="414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695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8BCF048-8940-4354-B9EC-5AD74E283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024C14A-78BD-44B0-82BE-6A0D0A270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09F3D29-EDB1-4F1C-A0E0-36F28CE17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282F4AB-C7B8-4A86-9927-AA106AA27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B26874-5AFA-4D1E-94A9-53AF9790D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DA6C95-40F8-4305-89F6-17F6167C0B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2FA2D29-AEEE-4FFA-B233-94FBE84C9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6DA5143E-FA8E-4EC1-99F7-35AE5AD4E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Problems and Limitations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28BCC9-4093-4FD5-83EB-7EC297F51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FA5335E-FFC4-46BA-A0B8-0ED5C809DB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3967501"/>
              </p:ext>
            </p:extLst>
          </p:nvPr>
        </p:nvGraphicFramePr>
        <p:xfrm>
          <a:off x="5194300" y="808038"/>
          <a:ext cx="6391275" cy="5246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20858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 and Planning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417921" cy="3416300"/>
          </a:xfrm>
        </p:spPr>
        <p:txBody>
          <a:bodyPr>
            <a:normAutofit/>
          </a:bodyPr>
          <a:lstStyle/>
          <a:p>
            <a:r>
              <a:rPr lang="en-US" sz="2400" dirty="0"/>
              <a:t>Resolution of the Current Limitations:</a:t>
            </a:r>
          </a:p>
          <a:p>
            <a:pPr>
              <a:buAutoNum type="alphaLcParenR"/>
            </a:pPr>
            <a:r>
              <a:rPr lang="en-MY" sz="2000" dirty="0"/>
              <a:t>  centralized master page </a:t>
            </a:r>
            <a:endParaRPr lang="en-MY" sz="2800" dirty="0"/>
          </a:p>
          <a:p>
            <a:pPr marL="457200" indent="-457200">
              <a:buFont typeface="Wingdings 3" charset="2"/>
              <a:buAutoNum type="alphaLcParenR"/>
            </a:pPr>
            <a:r>
              <a:rPr lang="en-MY" sz="2000" dirty="0"/>
              <a:t>personal profile textboxes connection to the SQL Database</a:t>
            </a:r>
          </a:p>
          <a:p>
            <a:pPr marL="457200" indent="-457200">
              <a:buFont typeface="Wingdings 3" charset="2"/>
              <a:buAutoNum type="alphaLcParenR"/>
            </a:pPr>
            <a:r>
              <a:rPr lang="en-MY" sz="2000" dirty="0"/>
              <a:t>add more experience </a:t>
            </a:r>
            <a:endParaRPr lang="en-US" sz="2000" dirty="0"/>
          </a:p>
          <a:p>
            <a:r>
              <a:rPr lang="en-US" sz="2400" dirty="0"/>
              <a:t>Secure HTTP (HTTPS) for enhanced security.</a:t>
            </a:r>
          </a:p>
          <a:p>
            <a:r>
              <a:rPr lang="en-US" sz="2400" dirty="0"/>
              <a:t>Full optimization for mobile devices.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0801" y="4737444"/>
            <a:ext cx="2831199" cy="212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43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627" y="2603500"/>
            <a:ext cx="11219935" cy="3416300"/>
          </a:xfrm>
        </p:spPr>
        <p:txBody>
          <a:bodyPr>
            <a:normAutofit/>
          </a:bodyPr>
          <a:lstStyle/>
          <a:p>
            <a:r>
              <a:rPr lang="en-MY" sz="2300" b="1" dirty="0"/>
              <a:t>APU: </a:t>
            </a:r>
            <a:r>
              <a:rPr lang="en-MY" sz="2300" dirty="0"/>
              <a:t>Five (5) intakes with ten (10) programmes / year. </a:t>
            </a:r>
          </a:p>
          <a:p>
            <a:r>
              <a:rPr lang="en-MY" sz="2300" u="sng" dirty="0"/>
              <a:t>Co-curricular</a:t>
            </a:r>
            <a:r>
              <a:rPr lang="en-MY" sz="2300" dirty="0"/>
              <a:t> or </a:t>
            </a:r>
            <a:r>
              <a:rPr lang="en-MY" sz="2300" u="sng" dirty="0"/>
              <a:t>extra-curricular</a:t>
            </a:r>
            <a:r>
              <a:rPr lang="en-MY" sz="2300" dirty="0"/>
              <a:t> studies are </a:t>
            </a:r>
            <a:r>
              <a:rPr lang="en-MY" sz="2300" b="1" dirty="0"/>
              <a:t>Mandatory</a:t>
            </a:r>
            <a:r>
              <a:rPr lang="en-MY" sz="2300" dirty="0"/>
              <a:t>. </a:t>
            </a:r>
          </a:p>
          <a:p>
            <a:r>
              <a:rPr lang="en-MY" sz="2300" b="1" dirty="0"/>
              <a:t>Means: </a:t>
            </a:r>
            <a:r>
              <a:rPr lang="en-MY" sz="2300" dirty="0"/>
              <a:t>“WhatsApp” messenger groups</a:t>
            </a:r>
            <a:r>
              <a:rPr lang="en-US" sz="2300" dirty="0"/>
              <a:t> &amp; </a:t>
            </a:r>
            <a:r>
              <a:rPr lang="en-MY" sz="2300" dirty="0"/>
              <a:t>radio marketing. </a:t>
            </a:r>
          </a:p>
          <a:p>
            <a:r>
              <a:rPr lang="en-MY" sz="2300" dirty="0"/>
              <a:t>APU Event Organizers struggle to find volunteers. </a:t>
            </a:r>
          </a:p>
          <a:p>
            <a:r>
              <a:rPr lang="en-MY" sz="2300" dirty="0"/>
              <a:t>No student volunteer organization. </a:t>
            </a:r>
          </a:p>
          <a:p>
            <a:pPr marL="0" indent="0">
              <a:buNone/>
            </a:pPr>
            <a:endParaRPr lang="en-MY" sz="2400" dirty="0"/>
          </a:p>
          <a:p>
            <a:endParaRPr lang="en-MY" sz="2400" dirty="0"/>
          </a:p>
        </p:txBody>
      </p:sp>
    </p:spTree>
    <p:extLst>
      <p:ext uri="{BB962C8B-B14F-4D97-AF65-F5344CB8AC3E}">
        <p14:creationId xmlns:p14="http://schemas.microsoft.com/office/powerpoint/2010/main" val="193196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AA294-AD84-624B-BCCF-E95F15601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682" y="2666543"/>
            <a:ext cx="9706635" cy="2226732"/>
          </a:xfrm>
        </p:spPr>
        <p:txBody>
          <a:bodyPr/>
          <a:lstStyle/>
          <a:p>
            <a:pPr algn="ctr"/>
            <a:r>
              <a:rPr lang="en-US" sz="6600" dirty="0"/>
              <a:t>Thank </a:t>
            </a:r>
            <a:r>
              <a:rPr lang="en-US" sz="13800" dirty="0"/>
              <a:t>you</a:t>
            </a:r>
            <a:r>
              <a:rPr lang="en-US" sz="6600" dirty="0"/>
              <a:t>! </a:t>
            </a:r>
          </a:p>
        </p:txBody>
      </p:sp>
    </p:spTree>
    <p:extLst>
      <p:ext uri="{BB962C8B-B14F-4D97-AF65-F5344CB8AC3E}">
        <p14:creationId xmlns:p14="http://schemas.microsoft.com/office/powerpoint/2010/main" val="2346388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270" y="2603500"/>
            <a:ext cx="11158152" cy="3416300"/>
          </a:xfrm>
        </p:spPr>
        <p:txBody>
          <a:bodyPr>
            <a:normAutofit/>
          </a:bodyPr>
          <a:lstStyle/>
          <a:p>
            <a:pPr algn="just"/>
            <a:r>
              <a:rPr lang="en-MY" sz="2200" dirty="0"/>
              <a:t>To establish a “Student Volunteers” organization to offer a centralized multi-functional web application with informational value on open volunteering experiences to facilitate communication between co-curriculars seekers and APU event marshals with focus on offline post-pandemics situation. </a:t>
            </a:r>
            <a:endParaRPr lang="en-MY" sz="2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0341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556" y="2233253"/>
            <a:ext cx="11022227" cy="34163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MY" sz="3200" dirty="0"/>
          </a:p>
          <a:p>
            <a:pPr algn="just"/>
            <a:r>
              <a:rPr lang="en-MY" sz="2000" dirty="0"/>
              <a:t>To establish “Student Volunteers” organization subsequently COVID-19 pandemics.</a:t>
            </a:r>
          </a:p>
          <a:p>
            <a:pPr algn="just"/>
            <a:r>
              <a:rPr lang="en-MY" sz="2000" dirty="0"/>
              <a:t>To design a replacement of “WhatsApp” messenger for volunteering experience search. </a:t>
            </a:r>
          </a:p>
          <a:p>
            <a:pPr algn="just"/>
            <a:r>
              <a:rPr lang="en-MY" sz="2000" dirty="0"/>
              <a:t>Enhance search for volunteers for Event Organizers. </a:t>
            </a:r>
            <a:endParaRPr lang="en-MY" sz="3200" dirty="0"/>
          </a:p>
          <a:p>
            <a:pPr algn="just"/>
            <a:r>
              <a:rPr lang="en-MY" sz="2000" dirty="0"/>
              <a:t>To provide informational value on types of volunteering opportunities for all. </a:t>
            </a:r>
            <a:endParaRPr lang="en-MY" sz="3200" dirty="0"/>
          </a:p>
        </p:txBody>
      </p:sp>
    </p:spTree>
    <p:extLst>
      <p:ext uri="{BB962C8B-B14F-4D97-AF65-F5344CB8AC3E}">
        <p14:creationId xmlns:p14="http://schemas.microsoft.com/office/powerpoint/2010/main" val="4139040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Functionalities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838" y="2385136"/>
            <a:ext cx="10886303" cy="3990950"/>
          </a:xfrm>
        </p:spPr>
        <p:txBody>
          <a:bodyPr>
            <a:noAutofit/>
          </a:bodyPr>
          <a:lstStyle/>
          <a:p>
            <a:endParaRPr lang="en-US" sz="1600" dirty="0"/>
          </a:p>
          <a:p>
            <a:r>
              <a:rPr lang="en-MY" sz="2400" b="1" u="sng" dirty="0"/>
              <a:t>Target Users: </a:t>
            </a:r>
            <a:endParaRPr lang="en-US" sz="2300" b="1" dirty="0"/>
          </a:p>
          <a:p>
            <a:r>
              <a:rPr lang="en-US" sz="2000" b="1" dirty="0"/>
              <a:t>Volunteers: </a:t>
            </a:r>
            <a:r>
              <a:rPr lang="en-US" sz="2300" dirty="0"/>
              <a:t>apply for Volunteer Opportunities.</a:t>
            </a:r>
          </a:p>
          <a:p>
            <a:r>
              <a:rPr lang="en-US" sz="2000" b="1" dirty="0"/>
              <a:t>Event Marshals: </a:t>
            </a:r>
            <a:r>
              <a:rPr lang="en-US" sz="2300" dirty="0"/>
              <a:t>create &amp; issue Volunteer Opportunities. </a:t>
            </a:r>
          </a:p>
          <a:p>
            <a:r>
              <a:rPr lang="en-US" sz="2000" b="1" dirty="0"/>
              <a:t>Administrator: </a:t>
            </a:r>
            <a:r>
              <a:rPr lang="en-US" sz="2300" dirty="0"/>
              <a:t>create, edit or delete user accounts &amp; edit volunteer opportunity info.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MY" sz="2400" dirty="0"/>
              <a:t>All: </a:t>
            </a:r>
            <a:r>
              <a:rPr lang="en-MY" sz="2400" u="sng" dirty="0"/>
              <a:t>Register, login &amp; edit personal profile data. </a:t>
            </a:r>
            <a:endParaRPr lang="en-MY" sz="2000" u="sng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3827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D5578-2F74-054B-9AE0-7A3284F79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Company Background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EC734-53EB-C74D-9BC4-2F215B854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411" y="2603500"/>
            <a:ext cx="11059297" cy="341630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MY" sz="2400" b="1" dirty="0"/>
              <a:t>Asia Pacific University of Technology and Innovation (APU): </a:t>
            </a:r>
            <a:r>
              <a:rPr lang="en-MY" sz="2400" dirty="0"/>
              <a:t>top private universities in Malaysia with excellent performance according to SETARA Rating. </a:t>
            </a:r>
          </a:p>
          <a:p>
            <a:pPr algn="just"/>
            <a:r>
              <a:rPr lang="en-MY" sz="2400" b="1" dirty="0"/>
              <a:t>Location: </a:t>
            </a:r>
            <a:r>
              <a:rPr lang="en-MY" sz="2400" dirty="0"/>
              <a:t>TPM, KL, Malaysia </a:t>
            </a:r>
          </a:p>
          <a:p>
            <a:pPr algn="just"/>
            <a:r>
              <a:rPr lang="en-MY" sz="2400" b="1" dirty="0"/>
              <a:t>Vision: </a:t>
            </a:r>
            <a:r>
              <a:rPr lang="en-MY" sz="2400" dirty="0"/>
              <a:t>to educate students into highly employable, knowledgeable and future-proof professionals. </a:t>
            </a:r>
          </a:p>
          <a:p>
            <a:pPr algn="just"/>
            <a:r>
              <a:rPr lang="en-MY" sz="2400" b="1" dirty="0"/>
              <a:t>Mission: </a:t>
            </a:r>
            <a:r>
              <a:rPr lang="en-MY" sz="2400" dirty="0"/>
              <a:t>to develop enriching and distinctive learning experiences to provide high-quality, accessible, innovative and internationally benchmarked education in a professional, ethical and student-centric manner. 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74952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181" y="581955"/>
            <a:ext cx="8887995" cy="546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39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985" y="2603500"/>
            <a:ext cx="11034584" cy="3416300"/>
          </a:xfrm>
        </p:spPr>
        <p:txBody>
          <a:bodyPr/>
          <a:lstStyle/>
          <a:p>
            <a:r>
              <a:rPr lang="en-US" sz="2300" b="1" dirty="0"/>
              <a:t>Programming Language: </a:t>
            </a:r>
            <a:r>
              <a:rPr lang="en-US" sz="2300" dirty="0"/>
              <a:t>ASP.NET – C#, HTML5, CSS3, JavaScript </a:t>
            </a:r>
          </a:p>
          <a:p>
            <a:r>
              <a:rPr lang="en-US" sz="2300" b="1" dirty="0"/>
              <a:t>Database Management System: </a:t>
            </a:r>
            <a:r>
              <a:rPr lang="en-US" sz="2300" dirty="0"/>
              <a:t>Microsoft SQL Server 2019</a:t>
            </a:r>
          </a:p>
          <a:p>
            <a:r>
              <a:rPr lang="en-US" sz="2300" b="1" dirty="0"/>
              <a:t>IDE: </a:t>
            </a:r>
            <a:r>
              <a:rPr lang="en-US" sz="2300" dirty="0"/>
              <a:t>Microsoft Visual Studio 2019</a:t>
            </a:r>
          </a:p>
          <a:p>
            <a:r>
              <a:rPr lang="en-US" sz="2300" b="1" dirty="0"/>
              <a:t>Libraries: </a:t>
            </a:r>
            <a:r>
              <a:rPr lang="en-US" sz="2300" dirty="0"/>
              <a:t>Visual Studio built in </a:t>
            </a:r>
          </a:p>
          <a:p>
            <a:r>
              <a:rPr lang="en-US" sz="2300" b="1" dirty="0"/>
              <a:t>Web Browser: </a:t>
            </a:r>
            <a:r>
              <a:rPr lang="en-US" sz="2300" dirty="0"/>
              <a:t>Chrome, IE, Firefox, Safari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060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Design: </a:t>
            </a:r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DFD – Level 0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C93EEC2-2899-644B-83C2-4EEA7FCE7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958" y="1045192"/>
            <a:ext cx="7278805" cy="476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2144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491</Words>
  <Application>Microsoft Macintosh PowerPoint</Application>
  <PresentationFormat>Widescreen</PresentationFormat>
  <Paragraphs>66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Century Gothic</vt:lpstr>
      <vt:lpstr>Wingdings 3</vt:lpstr>
      <vt:lpstr>Ion Boardroom</vt:lpstr>
      <vt:lpstr>The Establishment of “APU Student Volunteers” Organization with Centralized Web Application to Facilitate Co-Curriculars Placement</vt:lpstr>
      <vt:lpstr>Problem Statement</vt:lpstr>
      <vt:lpstr>Aim</vt:lpstr>
      <vt:lpstr>Objectives</vt:lpstr>
      <vt:lpstr>Functionalities</vt:lpstr>
      <vt:lpstr>Company Background </vt:lpstr>
      <vt:lpstr>PowerPoint Presentation</vt:lpstr>
      <vt:lpstr>Technical Research</vt:lpstr>
      <vt:lpstr>Design: DFD – Level 0 </vt:lpstr>
      <vt:lpstr>Design: DFD – Level 1 </vt:lpstr>
      <vt:lpstr>Interface design</vt:lpstr>
      <vt:lpstr>Implementation</vt:lpstr>
      <vt:lpstr>Implementation</vt:lpstr>
      <vt:lpstr>Implementation</vt:lpstr>
      <vt:lpstr>UAT Results: (1)</vt:lpstr>
      <vt:lpstr>UAT Results: (2)</vt:lpstr>
      <vt:lpstr>UAT Results: (3)</vt:lpstr>
      <vt:lpstr>Problems and Limitations</vt:lpstr>
      <vt:lpstr>Future Enhancement and Planning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Establishment of “APU Student Volunteers” Organization with Centralized Web Application to Facilitate Co-Curriculars Placement</dc:title>
  <dc:creator>SHARIPOVA TAKHMINA</dc:creator>
  <cp:lastModifiedBy>SHARIPOVA TAKHMINA</cp:lastModifiedBy>
  <cp:revision>8</cp:revision>
  <dcterms:created xsi:type="dcterms:W3CDTF">2021-01-19T22:01:34Z</dcterms:created>
  <dcterms:modified xsi:type="dcterms:W3CDTF">2021-02-25T09:50:22Z</dcterms:modified>
</cp:coreProperties>
</file>

<file path=docProps/thumbnail.jpeg>
</file>